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89" r:id="rId6"/>
    <p:sldId id="290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291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A747-10B5-480D-A23A-C0A00E33E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C99CA-E1E7-4396-AAD6-F47370AEA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B8BF3-E3B6-4B75-AE79-D6F7DEED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B59F7-1D74-4D70-9EEF-BA21F2BA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91630-8660-4BC2-B2F7-D308E100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7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1429-B409-4FEC-A86F-E708E0D6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82E17-B729-4CD5-94B9-5FE4051FE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60EB2-05DD-43C0-A87B-8619A1866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343C2-BE4A-4701-9AC3-A9AE55F4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9299B-759D-45FB-86EA-C683A820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7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B197FF-5A7D-4047-88B8-D8AD1299F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28301-B94E-485E-BD68-7AB75E25C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1B152-FE8F-4221-A0DE-C70784AD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6AD7D-70BD-409E-9FD0-4106B7A2D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0CC8A-390E-4C2C-B2EC-5F798AEF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8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08D6-3BA3-4988-B6FF-41D739419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146F0-8E73-4B58-8BB1-D93E429E4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A2994-2464-4CA1-921B-55A4D4511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EE90C-0ABA-4458-A9BA-64CD93BD5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6FAC2-02C6-46E2-8B4C-DC9D318D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25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CF420-E3F9-4DEC-937C-7F17B76AC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5DE83-E9D4-4461-8D4E-356B4DA00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154CD-0C77-4465-8823-AC72195C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6D511-EED6-445C-B222-A3F78443C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8942A-C3EC-451F-9FA2-9854B940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9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C223-61FD-41CC-AD82-DB86F64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5C5D-C252-4031-91DF-0EA5B44F8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C2960-A289-48A9-ADB9-3C6A6F91D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55A86-555A-4AB6-9083-19475A27B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5C6BA0-CF44-4A0E-9781-CFBC2DAA7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2C895-D064-4A16-A702-42EA942B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1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F3A5-7017-408E-AA2F-40D3F1048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3A5B4-9413-44F3-8AE5-A132F9FD8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F3A80-BBB3-4B51-887D-EA29A3044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1DE794-5931-4FD1-B40B-9A0A5D602B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627C0-6DA8-40AA-8F5E-DE400F5E2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D9EBCF-00A5-4952-BFB7-621AB4AC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29E718-1255-4D4D-AC86-4FCDDFD11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B3AF2C-5073-4436-ABAE-D90023F1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1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FDC3-744C-4EE7-84A1-EC5F38796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27399F-2FB3-4578-A0BC-87D505AB6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5C686-D4CD-443B-A562-14E009E2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C3EC6-301B-4D37-85A7-3B354AF12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DF503-4019-4512-91CC-E0C7AB383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46BF9-E246-45A6-B8C2-304579293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7D93-39C1-450E-A106-6338BA4B9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9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0280-6E67-4672-ABF8-6E1DA5177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A9612-74ED-4130-8285-240F4587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A6DE9-9467-49F8-BBFE-F13B20CD75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846BC-6D5C-4776-8D75-026132E67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3B5AC-733E-492C-A5DF-32223EC67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436D5-2DC4-4855-AA9E-2EA6EC58A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009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5E0C-DA8D-45C1-B317-E4055DFDD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0D7840-CC1A-4C01-899C-64B8D35BA1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A4419-B1E5-4139-8BD6-C03D4DCDE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7D206-F504-424E-938E-28AA9AB5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32AEC-1C48-41B6-979C-60FB1C56D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3982E-A188-4603-B123-977C914E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00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5F98F5-A5A4-4E69-917A-D47BEF3F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C4054-510A-45E2-8126-21E06C1A6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E30E0-A0C4-4E9B-9ADA-AE23EB4E2A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69069-E79D-4CD4-97A0-A564D5A7C7E2}" type="datetimeFigureOut">
              <a:rPr lang="en-US" smtClean="0"/>
              <a:t>6/20/2025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7F1D3-4DB9-4935-8DE9-BD9974BE8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7CFD-5E88-4F31-8D8E-9A9AE201B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425EF-C5A3-4F7D-8ACC-D3EA4342D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1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F9F7407-A387-4AB9-AC5D-479AFF096521}"/>
              </a:ext>
            </a:extLst>
          </p:cNvPr>
          <p:cNvSpPr txBox="1"/>
          <p:nvPr/>
        </p:nvSpPr>
        <p:spPr>
          <a:xfrm>
            <a:off x="6539346" y="4670974"/>
            <a:ext cx="6599346" cy="1008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vi-VN" sz="2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Sinh viên: </a:t>
            </a:r>
            <a:r>
              <a:rPr lang="vi-VN" sz="2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Nguyễn Đình Khánh Vy</a:t>
            </a:r>
          </a:p>
          <a:p>
            <a:pPr>
              <a:lnSpc>
                <a:spcPct val="120000"/>
              </a:lnSpc>
            </a:pPr>
            <a:r>
              <a:rPr lang="vi-VN" sz="2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MSSV: </a:t>
            </a:r>
            <a:r>
              <a:rPr lang="vi-VN" sz="2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22161043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86C4651F-5AF8-4A07-ACED-2EC1BAF3115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6C1CEA1-1A5B-409D-87B3-6AAD50A9D4AD}"/>
              </a:ext>
            </a:extLst>
          </p:cNvPr>
          <p:cNvSpPr txBox="1">
            <a:spLocks/>
          </p:cNvSpPr>
          <p:nvPr/>
        </p:nvSpPr>
        <p:spPr>
          <a:xfrm>
            <a:off x="448000" y="2159798"/>
            <a:ext cx="11296001" cy="256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vi-VN" sz="3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XÂY DỰNG MÔ HÌNH ĐIỂM - ĐIỂM</a:t>
            </a:r>
          </a:p>
          <a:p>
            <a:pPr algn="ctr">
              <a:lnSpc>
                <a:spcPct val="120000"/>
              </a:lnSpc>
            </a:pPr>
            <a:r>
              <a:rPr lang="vi-VN" sz="3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SỬ DỤNG NGÔN NGỮ VERILOG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97DA897-50EE-4A65-8EB4-C6A12B0D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985" y="487189"/>
            <a:ext cx="1145629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25DC437-FA99-4571-B24A-ECD139213C3F}"/>
              </a:ext>
            </a:extLst>
          </p:cNvPr>
          <p:cNvSpPr txBox="1"/>
          <p:nvPr/>
        </p:nvSpPr>
        <p:spPr>
          <a:xfrm>
            <a:off x="1879307" y="282670"/>
            <a:ext cx="843338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BỘ GIÁO DỤC VÀ ĐÀO TẠO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TRƯỜNG ĐẠI HỌC SƯ PHẠM KỸ THUẬT </a:t>
            </a:r>
            <a:r>
              <a:rPr kumimoji="0" lang="vi-VN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TP. HCM</a:t>
            </a:r>
            <a:endParaRPr kumimoji="0" lang="en-US" altLang="ja-JP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KHOA </a:t>
            </a:r>
            <a:r>
              <a:rPr lang="en-US" altLang="ja-JP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ĐIỆN</a:t>
            </a:r>
            <a:r>
              <a:rPr lang="vi-VN" altLang="ja-JP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vi-VN" altLang="ja-JP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ja-JP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ĐIỆN TỬ</a:t>
            </a:r>
            <a:endParaRPr kumimoji="0" lang="en-US" altLang="ja-JP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ĐỒ ÁN MÔN HỌC 1</a:t>
            </a:r>
            <a:endParaRPr kumimoji="0" lang="en-US" altLang="ja-JP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C300890-E41B-468D-A8D4-591EC61CC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00" y="372889"/>
            <a:ext cx="89064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2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4. </a:t>
            </a:r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119A5-921C-454E-B7A9-6E02BD4B34B4}"/>
              </a:ext>
            </a:extLst>
          </p:cNvPr>
          <p:cNvSpPr txBox="1"/>
          <p:nvPr/>
        </p:nvSpPr>
        <p:spPr>
          <a:xfrm>
            <a:off x="8478982" y="1354517"/>
            <a:ext cx="3523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Quá trình ghi</a:t>
            </a:r>
            <a:r>
              <a:rPr lang="vi-VN" sz="28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WRAP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6ABE0-D137-4563-808C-97514854D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8" y="1849102"/>
            <a:ext cx="5464128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977229-E99D-43D9-B915-9DD6D4ACF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662" y="2035686"/>
            <a:ext cx="367266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86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4. </a:t>
            </a:r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11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119A5-921C-454E-B7A9-6E02BD4B34B4}"/>
              </a:ext>
            </a:extLst>
          </p:cNvPr>
          <p:cNvSpPr txBox="1"/>
          <p:nvPr/>
        </p:nvSpPr>
        <p:spPr>
          <a:xfrm>
            <a:off x="8478982" y="1354517"/>
            <a:ext cx="3523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Quá trình ghi</a:t>
            </a:r>
            <a:r>
              <a:rPr lang="vi-VN" sz="28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WRAP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D2BECE-9539-4F44-A5AD-F5A9AC80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2948"/>
            <a:ext cx="6268694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6C837-424F-4921-A98A-E6703854C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497" y="2322948"/>
            <a:ext cx="547383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6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4. </a:t>
            </a:r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12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119A5-921C-454E-B7A9-6E02BD4B34B4}"/>
              </a:ext>
            </a:extLst>
          </p:cNvPr>
          <p:cNvSpPr txBox="1"/>
          <p:nvPr/>
        </p:nvSpPr>
        <p:spPr>
          <a:xfrm>
            <a:off x="8053754" y="1354517"/>
            <a:ext cx="39490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Quá trình ghi</a:t>
            </a:r>
            <a:r>
              <a:rPr lang="vi-VN" sz="28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Lỗi địa chỉ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AE71D-A7E6-44B2-AC39-031035971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520" y="2057255"/>
            <a:ext cx="630180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6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4. </a:t>
            </a:r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13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119A5-921C-454E-B7A9-6E02BD4B34B4}"/>
              </a:ext>
            </a:extLst>
          </p:cNvPr>
          <p:cNvSpPr txBox="1"/>
          <p:nvPr/>
        </p:nvSpPr>
        <p:spPr>
          <a:xfrm>
            <a:off x="8452338" y="1354517"/>
            <a:ext cx="3550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Quá </a:t>
            </a:r>
            <a:r>
              <a:rPr lang="vi-VN" sz="28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trình </a:t>
            </a:r>
            <a:r>
              <a:rPr lang="vi-VN" sz="280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đọc</a:t>
            </a:r>
            <a:r>
              <a:rPr lang="vi-VN" sz="28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</a:t>
            </a:r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FIXED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BB072-0406-4A50-94D8-F97047616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7" y="1849102"/>
            <a:ext cx="507155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51303-E30F-48FC-878E-644B269F4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33" y="4575867"/>
            <a:ext cx="2610214" cy="1514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84CF9-1E4F-47F3-A8BF-F248FC4035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301"/>
          <a:stretch/>
        </p:blipFill>
        <p:spPr>
          <a:xfrm>
            <a:off x="6305249" y="1811755"/>
            <a:ext cx="5423818" cy="2625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E8D792-ADD1-44D3-A75A-99B5FB33A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662" y="4451001"/>
            <a:ext cx="2603562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1325" y="-23181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4. </a:t>
            </a:r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14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C97440-9AE6-4E3D-A983-4EC8CB596106}"/>
              </a:ext>
            </a:extLst>
          </p:cNvPr>
          <p:cNvSpPr txBox="1"/>
          <p:nvPr/>
        </p:nvSpPr>
        <p:spPr>
          <a:xfrm>
            <a:off x="8311662" y="1354517"/>
            <a:ext cx="36911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Quá trình </a:t>
            </a:r>
            <a:r>
              <a:rPr lang="vi-VN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đọc: INCR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B4DC1-F5A6-4794-9213-4290AC35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5421"/>
            <a:ext cx="5026617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3ED591-8865-43B6-9EC1-E979EF4D2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40" y="4413697"/>
            <a:ext cx="212738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288C3E-E505-4186-9FBC-87296457D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534" y="1715421"/>
            <a:ext cx="5185501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09C08A-54DE-479E-8BEB-88F56DA0AF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41" b="5334"/>
          <a:stretch/>
        </p:blipFill>
        <p:spPr>
          <a:xfrm>
            <a:off x="10459035" y="4081982"/>
            <a:ext cx="1708220" cy="209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6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4. </a:t>
            </a:r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15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119A5-921C-454E-B7A9-6E02BD4B34B4}"/>
              </a:ext>
            </a:extLst>
          </p:cNvPr>
          <p:cNvSpPr txBox="1"/>
          <p:nvPr/>
        </p:nvSpPr>
        <p:spPr>
          <a:xfrm>
            <a:off x="8478982" y="1354517"/>
            <a:ext cx="3523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Quá trình </a:t>
            </a:r>
            <a:r>
              <a:rPr lang="vi-VN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đọc</a:t>
            </a:r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WRAP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88CCF-CE00-4A8A-A981-FFEAF5935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4101"/>
            <a:ext cx="6487297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9DA209-C7A1-4D8C-845D-82BD84909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279" y="2035686"/>
            <a:ext cx="39760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4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4. </a:t>
            </a:r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16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119A5-921C-454E-B7A9-6E02BD4B34B4}"/>
              </a:ext>
            </a:extLst>
          </p:cNvPr>
          <p:cNvSpPr txBox="1"/>
          <p:nvPr/>
        </p:nvSpPr>
        <p:spPr>
          <a:xfrm>
            <a:off x="8478982" y="1354517"/>
            <a:ext cx="3523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Quá trình </a:t>
            </a:r>
            <a:r>
              <a:rPr lang="vi-VN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đọc</a:t>
            </a:r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WRAP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27017D-FED2-4FE1-BCDD-2B8021815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50" y="2331718"/>
            <a:ext cx="6067911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DE46F8-CA0B-480B-9FE3-09E54CB00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838" y="2172100"/>
            <a:ext cx="487811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34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4. </a:t>
            </a:r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17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119A5-921C-454E-B7A9-6E02BD4B34B4}"/>
              </a:ext>
            </a:extLst>
          </p:cNvPr>
          <p:cNvSpPr txBox="1"/>
          <p:nvPr/>
        </p:nvSpPr>
        <p:spPr>
          <a:xfrm>
            <a:off x="7631724" y="1354517"/>
            <a:ext cx="4371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Quá </a:t>
            </a:r>
            <a:r>
              <a:rPr lang="vi-VN" sz="28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trình </a:t>
            </a:r>
            <a:r>
              <a:rPr lang="vi-VN" sz="280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đọc</a:t>
            </a:r>
            <a:r>
              <a:rPr lang="vi-VN" sz="28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Lỗi địa chỉ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0E5F3-9206-44E8-8BC2-EEB1C08F5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852" y="2181778"/>
            <a:ext cx="6222658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09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92;p2">
            <a:extLst>
              <a:ext uri="{FF2B5EF4-FFF2-40B4-BE49-F238E27FC236}">
                <a16:creationId xmlns:a16="http://schemas.microsoft.com/office/drawing/2014/main" id="{CAB7A7A0-69AD-48AB-918D-69521A2C31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EB3948-132D-42DC-B117-175C576EDEBC}"/>
              </a:ext>
            </a:extLst>
          </p:cNvPr>
          <p:cNvSpPr txBox="1"/>
          <p:nvPr/>
        </p:nvSpPr>
        <p:spPr>
          <a:xfrm>
            <a:off x="462933" y="1325882"/>
            <a:ext cx="65993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5. </a:t>
            </a:r>
            <a:r>
              <a:rPr lang="vi-VN" sz="30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luận và hướng phát triển</a:t>
            </a:r>
            <a:endParaRPr lang="vi-VN" sz="3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AD9B9789-D6C4-49AA-A057-A244857CA1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18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2C1C02-8EA6-4E18-81E0-9172CB114AD6}"/>
              </a:ext>
            </a:extLst>
          </p:cNvPr>
          <p:cNvSpPr txBox="1"/>
          <p:nvPr/>
        </p:nvSpPr>
        <p:spPr>
          <a:xfrm>
            <a:off x="462933" y="2180902"/>
            <a:ext cx="6158522" cy="2680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vi-VN" sz="2400" b="1" dirty="0">
                <a:solidFill>
                  <a:srgbClr val="3155A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Hạn chế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b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vi-VN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iểm tra các hoạt động trao đổi dữ liệu đơn giản. 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 phỏng trên phần mềm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Chưa hỗ trợ nhiều Master và Slave hoặc các tính năng nâng cao của AXI4</a:t>
            </a:r>
            <a:br>
              <a:rPr lang="en-US" dirty="0"/>
            </a:b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12A2C-0151-4A56-BD51-847A00D74470}"/>
              </a:ext>
            </a:extLst>
          </p:cNvPr>
          <p:cNvSpPr txBox="1"/>
          <p:nvPr/>
        </p:nvSpPr>
        <p:spPr>
          <a:xfrm>
            <a:off x="5799415" y="4290113"/>
            <a:ext cx="6392585" cy="175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vi-VN" sz="2400" b="1" dirty="0">
                <a:solidFill>
                  <a:srgbClr val="3155A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Hướng phát triển</a:t>
            </a:r>
            <a:endParaRPr lang="en-US" sz="2400" b="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đa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điểm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hỗ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trợ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nhiều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Master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Slave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Tích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hợp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thêm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tính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nâng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AXI4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711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92;p2">
            <a:extLst>
              <a:ext uri="{FF2B5EF4-FFF2-40B4-BE49-F238E27FC236}">
                <a16:creationId xmlns:a16="http://schemas.microsoft.com/office/drawing/2014/main" id="{8C378F31-6BF7-4CF1-BE53-7D48392A35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4A8355-547C-4491-B545-AD829F8AD366}"/>
              </a:ext>
            </a:extLst>
          </p:cNvPr>
          <p:cNvSpPr txBox="1"/>
          <p:nvPr/>
        </p:nvSpPr>
        <p:spPr>
          <a:xfrm>
            <a:off x="757381" y="3235189"/>
            <a:ext cx="106772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5400" b="1" dirty="0">
                <a:ln w="0"/>
                <a:solidFill>
                  <a:schemeClr val="accent1"/>
                </a:solidFill>
                <a:effectLst>
                  <a:outerShdw blurRad="88900" dist="127000" dir="2400000" sx="98000" sy="98000" algn="tl" rotWithShape="0">
                    <a:prstClr val="black">
                      <a:alpha val="42000"/>
                    </a:prstClr>
                  </a:outerShdw>
                </a:effectLst>
                <a:latin typeface="Lobster" panose="00000500000000000000" pitchFamily="2" charset="0"/>
                <a:ea typeface="Cambria" panose="02040503050406030204" pitchFamily="18" charset="0"/>
                <a:cs typeface="Arial" panose="020B0604020202020204" pitchFamily="34" charset="0"/>
              </a:rPr>
              <a:t>Xin cảm ơn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AFE33D7-7292-42D4-A547-0CC7BB39656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19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7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92;p2">
            <a:extLst>
              <a:ext uri="{FF2B5EF4-FFF2-40B4-BE49-F238E27FC236}">
                <a16:creationId xmlns:a16="http://schemas.microsoft.com/office/drawing/2014/main" id="{7C998BD1-AF4D-41D3-ABDA-51B86FA83B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0696F7-4281-4694-8B7D-18EF73C0E6F0}"/>
              </a:ext>
            </a:extLst>
          </p:cNvPr>
          <p:cNvSpPr txBox="1"/>
          <p:nvPr/>
        </p:nvSpPr>
        <p:spPr>
          <a:xfrm>
            <a:off x="2187822" y="1956654"/>
            <a:ext cx="737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01</a:t>
            </a:r>
            <a:endParaRPr lang="vi-VN" sz="3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9C276-3DFD-497D-8999-B357C2FC7DC8}"/>
              </a:ext>
            </a:extLst>
          </p:cNvPr>
          <p:cNvSpPr txBox="1"/>
          <p:nvPr/>
        </p:nvSpPr>
        <p:spPr>
          <a:xfrm>
            <a:off x="1506560" y="2556620"/>
            <a:ext cx="2109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Giới thiệu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E05B37-6E13-4B12-A8BC-A9091C85307C}"/>
              </a:ext>
            </a:extLst>
          </p:cNvPr>
          <p:cNvSpPr txBox="1"/>
          <p:nvPr/>
        </p:nvSpPr>
        <p:spPr>
          <a:xfrm>
            <a:off x="5427479" y="1956654"/>
            <a:ext cx="737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02</a:t>
            </a:r>
            <a:endParaRPr lang="vi-VN" sz="3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A22B87-BD8E-4DDE-B360-7D3A05A9DB8A}"/>
              </a:ext>
            </a:extLst>
          </p:cNvPr>
          <p:cNvSpPr txBox="1"/>
          <p:nvPr/>
        </p:nvSpPr>
        <p:spPr>
          <a:xfrm>
            <a:off x="4854742" y="2556620"/>
            <a:ext cx="210939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Yêu cầu hệ thống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83158B-9F88-456E-B4F1-44F60D23471C}"/>
              </a:ext>
            </a:extLst>
          </p:cNvPr>
          <p:cNvSpPr txBox="1"/>
          <p:nvPr/>
        </p:nvSpPr>
        <p:spPr>
          <a:xfrm>
            <a:off x="9168456" y="1956654"/>
            <a:ext cx="737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03</a:t>
            </a:r>
            <a:endParaRPr lang="vi-VN" sz="3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C89D8B-C9B4-4DA5-80E0-D315930D6E30}"/>
              </a:ext>
            </a:extLst>
          </p:cNvPr>
          <p:cNvSpPr txBox="1"/>
          <p:nvPr/>
        </p:nvSpPr>
        <p:spPr>
          <a:xfrm>
            <a:off x="7674988" y="2541429"/>
            <a:ext cx="3842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Thiết kế hệ thống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93133B-2BC5-461F-852E-61C1D9F5F88D}"/>
              </a:ext>
            </a:extLst>
          </p:cNvPr>
          <p:cNvSpPr txBox="1"/>
          <p:nvPr/>
        </p:nvSpPr>
        <p:spPr>
          <a:xfrm>
            <a:off x="2187822" y="4108345"/>
            <a:ext cx="737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04</a:t>
            </a:r>
            <a:endParaRPr lang="vi-VN" sz="3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0274C5-97AC-4796-84BA-291783280169}"/>
              </a:ext>
            </a:extLst>
          </p:cNvPr>
          <p:cNvSpPr txBox="1"/>
          <p:nvPr/>
        </p:nvSpPr>
        <p:spPr>
          <a:xfrm>
            <a:off x="1506560" y="4715570"/>
            <a:ext cx="21093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D2508B-E8AB-47C6-9EBD-F2034762A570}"/>
              </a:ext>
            </a:extLst>
          </p:cNvPr>
          <p:cNvSpPr txBox="1"/>
          <p:nvPr/>
        </p:nvSpPr>
        <p:spPr>
          <a:xfrm>
            <a:off x="5427479" y="4108345"/>
            <a:ext cx="737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05</a:t>
            </a:r>
            <a:endParaRPr lang="vi-VN" sz="32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48FE26-18E9-43A4-9522-9F40F138D946}"/>
              </a:ext>
            </a:extLst>
          </p:cNvPr>
          <p:cNvSpPr txBox="1"/>
          <p:nvPr/>
        </p:nvSpPr>
        <p:spPr>
          <a:xfrm>
            <a:off x="4720175" y="4831662"/>
            <a:ext cx="21093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luận và hướng phát triển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5F86F650-F5F1-405E-8E02-05FD120BAE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073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Parallelogram 30">
            <a:extLst>
              <a:ext uri="{FF2B5EF4-FFF2-40B4-BE49-F238E27FC236}">
                <a16:creationId xmlns:a16="http://schemas.microsoft.com/office/drawing/2014/main" id="{D32E411C-9B38-4912-BDCE-00DCA1378480}"/>
              </a:ext>
            </a:extLst>
          </p:cNvPr>
          <p:cNvSpPr/>
          <p:nvPr/>
        </p:nvSpPr>
        <p:spPr>
          <a:xfrm>
            <a:off x="7048955" y="5296210"/>
            <a:ext cx="292786" cy="29351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Freeform 18">
            <a:extLst>
              <a:ext uri="{FF2B5EF4-FFF2-40B4-BE49-F238E27FC236}">
                <a16:creationId xmlns:a16="http://schemas.microsoft.com/office/drawing/2014/main" id="{36801382-EF92-4339-BBE2-819ED94DE17C}"/>
              </a:ext>
            </a:extLst>
          </p:cNvPr>
          <p:cNvSpPr/>
          <p:nvPr/>
        </p:nvSpPr>
        <p:spPr>
          <a:xfrm flipH="1">
            <a:off x="6862607" y="2001111"/>
            <a:ext cx="355852" cy="287199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8" name="Oval 7">
            <a:extLst>
              <a:ext uri="{FF2B5EF4-FFF2-40B4-BE49-F238E27FC236}">
                <a16:creationId xmlns:a16="http://schemas.microsoft.com/office/drawing/2014/main" id="{F5F5E1C0-1B1E-4C33-BF36-52DD9F3A0B2F}"/>
              </a:ext>
            </a:extLst>
          </p:cNvPr>
          <p:cNvSpPr/>
          <p:nvPr/>
        </p:nvSpPr>
        <p:spPr>
          <a:xfrm flipH="1">
            <a:off x="6228088" y="2532674"/>
            <a:ext cx="300772" cy="3007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45D272F2-52A2-48D3-A533-DD1A8DFFCA05}"/>
              </a:ext>
            </a:extLst>
          </p:cNvPr>
          <p:cNvSpPr/>
          <p:nvPr/>
        </p:nvSpPr>
        <p:spPr>
          <a:xfrm>
            <a:off x="903129" y="1987992"/>
            <a:ext cx="3970151" cy="3970151"/>
          </a:xfrm>
          <a:prstGeom prst="arc">
            <a:avLst>
              <a:gd name="adj1" fmla="val 16200000"/>
              <a:gd name="adj2" fmla="val 5433205"/>
            </a:avLst>
          </a:prstGeom>
          <a:noFill/>
          <a:ln w="53975" cap="flat" cmpd="sng" algn="ctr">
            <a:gradFill>
              <a:gsLst>
                <a:gs pos="82000">
                  <a:srgbClr val="D9D9D9"/>
                </a:gs>
                <a:gs pos="0">
                  <a:sysClr val="window" lastClr="FFFFFF">
                    <a:lumMod val="85000"/>
                    <a:alpha val="0"/>
                  </a:sysClr>
                </a:gs>
                <a:gs pos="20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85000"/>
                    <a:alpha val="0"/>
                  </a:sysClr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AB3DDBF-E54A-4D4D-95DD-13D6B70FC74D}"/>
              </a:ext>
            </a:extLst>
          </p:cNvPr>
          <p:cNvSpPr/>
          <p:nvPr/>
        </p:nvSpPr>
        <p:spPr>
          <a:xfrm>
            <a:off x="3517499" y="2044957"/>
            <a:ext cx="216118" cy="216118"/>
          </a:xfrm>
          <a:prstGeom prst="ellipse">
            <a:avLst/>
          </a:prstGeom>
          <a:solidFill>
            <a:srgbClr val="1A6B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1" name="TextBox 1901">
            <a:extLst>
              <a:ext uri="{FF2B5EF4-FFF2-40B4-BE49-F238E27FC236}">
                <a16:creationId xmlns:a16="http://schemas.microsoft.com/office/drawing/2014/main" id="{412616BD-31CF-45CA-AF8B-B66615ED39A1}"/>
              </a:ext>
            </a:extLst>
          </p:cNvPr>
          <p:cNvSpPr txBox="1"/>
          <p:nvPr/>
        </p:nvSpPr>
        <p:spPr>
          <a:xfrm>
            <a:off x="5596844" y="1632341"/>
            <a:ext cx="6096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vi-VN" sz="2400" dirty="0">
                <a:latin typeface="Cambria" panose="0204050305040603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Hệ thống bus: truy xuất dữ liệu đến một thành phần trong hệ thống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2" name="TextBox 1905">
            <a:extLst>
              <a:ext uri="{FF2B5EF4-FFF2-40B4-BE49-F238E27FC236}">
                <a16:creationId xmlns:a16="http://schemas.microsoft.com/office/drawing/2014/main" id="{E515FECE-5F7A-418B-8609-F5C90D8AC6EB}"/>
              </a:ext>
            </a:extLst>
          </p:cNvPr>
          <p:cNvSpPr txBox="1"/>
          <p:nvPr/>
        </p:nvSpPr>
        <p:spPr>
          <a:xfrm>
            <a:off x="6197522" y="2658256"/>
            <a:ext cx="5235163" cy="138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vi-VN" sz="2400" dirty="0">
                <a:solidFill>
                  <a:srgbClr val="000000"/>
                </a:solidFill>
                <a:latin typeface="Cambria" panose="0204050305040603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Giao </a:t>
            </a:r>
            <a:r>
              <a:rPr lang="vi-VN" sz="2400" dirty="0">
                <a:solidFill>
                  <a:srgbClr val="000000"/>
                </a:solidFill>
                <a:latin typeface="Cambria" panose="0204050305040603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thức AXI: phù hợp hệ thống yêu cầu tần số hoạt động cao, hiệu năng lớn, độ trễ thấp và băng thông cao</a:t>
            </a:r>
            <a:endParaRPr lang="vi-VN" sz="2400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5" name="TextBox 1917">
            <a:extLst>
              <a:ext uri="{FF2B5EF4-FFF2-40B4-BE49-F238E27FC236}">
                <a16:creationId xmlns:a16="http://schemas.microsoft.com/office/drawing/2014/main" id="{2222274A-9AC2-41C4-B59A-4758B0DC9DC0}"/>
              </a:ext>
            </a:extLst>
          </p:cNvPr>
          <p:cNvSpPr txBox="1"/>
          <p:nvPr/>
        </p:nvSpPr>
        <p:spPr>
          <a:xfrm>
            <a:off x="6528860" y="4287909"/>
            <a:ext cx="5349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defRPr/>
            </a:pPr>
            <a:r>
              <a:rPr lang="vi-VN" sz="2400" dirty="0">
                <a:solidFill>
                  <a:srgbClr val="000000"/>
                </a:solidFill>
                <a:latin typeface="Cambria" panose="020405030504060302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Gồm 5 kênh: kênh địa chỉ ghi, dữ liệu ghi, phản hồi ghi, địa chỉ đọc và dữ liệu đọc</a:t>
            </a:r>
            <a:endParaRPr lang="vi-VN" sz="2400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B2A2A2A-6581-47FB-B6E6-F1686E6F808E}"/>
              </a:ext>
            </a:extLst>
          </p:cNvPr>
          <p:cNvSpPr/>
          <p:nvPr/>
        </p:nvSpPr>
        <p:spPr>
          <a:xfrm>
            <a:off x="4711982" y="3468889"/>
            <a:ext cx="216118" cy="216118"/>
          </a:xfrm>
          <a:prstGeom prst="ellipse">
            <a:avLst/>
          </a:prstGeom>
          <a:solidFill>
            <a:srgbClr val="F8D45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35FE9E3-707E-448F-AF48-5337386FBC83}"/>
              </a:ext>
            </a:extLst>
          </p:cNvPr>
          <p:cNvSpPr/>
          <p:nvPr/>
        </p:nvSpPr>
        <p:spPr>
          <a:xfrm>
            <a:off x="4526103" y="4799327"/>
            <a:ext cx="216118" cy="216118"/>
          </a:xfrm>
          <a:prstGeom prst="ellipse">
            <a:avLst/>
          </a:prstGeom>
          <a:solidFill>
            <a:srgbClr val="F2716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408447D-899B-4EAB-825A-9E01552F5F23}"/>
              </a:ext>
            </a:extLst>
          </p:cNvPr>
          <p:cNvCxnSpPr>
            <a:cxnSpLocks/>
          </p:cNvCxnSpPr>
          <p:nvPr/>
        </p:nvCxnSpPr>
        <p:spPr>
          <a:xfrm>
            <a:off x="4049011" y="2153064"/>
            <a:ext cx="1080470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172586D-8647-4BE2-BBBE-F83B7522478C}"/>
              </a:ext>
            </a:extLst>
          </p:cNvPr>
          <p:cNvCxnSpPr>
            <a:cxnSpLocks/>
          </p:cNvCxnSpPr>
          <p:nvPr/>
        </p:nvCxnSpPr>
        <p:spPr>
          <a:xfrm>
            <a:off x="5085342" y="3576996"/>
            <a:ext cx="1080470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EC43571-8D48-4781-A83C-DA945D5A48D1}"/>
              </a:ext>
            </a:extLst>
          </p:cNvPr>
          <p:cNvCxnSpPr>
            <a:cxnSpLocks/>
          </p:cNvCxnSpPr>
          <p:nvPr/>
        </p:nvCxnSpPr>
        <p:spPr>
          <a:xfrm>
            <a:off x="4913353" y="4907433"/>
            <a:ext cx="1080470" cy="1"/>
          </a:xfrm>
          <a:prstGeom prst="line">
            <a:avLst/>
          </a:prstGeom>
          <a:noFill/>
          <a:ln w="190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1. Giới thiệu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3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F7CB8E-625C-4E3A-ABBF-490CFE898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91" y="2709524"/>
            <a:ext cx="316148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2. Yêu cầu hệ thống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4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B17315-9CAF-4DA7-8F11-B5D1215B2116}"/>
              </a:ext>
            </a:extLst>
          </p:cNvPr>
          <p:cNvSpPr txBox="1"/>
          <p:nvPr/>
        </p:nvSpPr>
        <p:spPr>
          <a:xfrm>
            <a:off x="683345" y="2058687"/>
            <a:ext cx="6158522" cy="2435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3155A6"/>
                </a:solidFill>
                <a:effectLst/>
                <a:latin typeface="Arial" panose="020B0604020202020204" pitchFamily="34" charset="0"/>
              </a:rPr>
              <a:t>01</a:t>
            </a:r>
            <a:endParaRPr lang="en-US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ô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điểm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điểm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vi-VN" sz="2000" b="1" i="0" u="none" strike="noStrike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ột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Master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Slave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sử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dụng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Sử dụng n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gôn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ngữ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mô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tả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cứng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Verilog.</a:t>
            </a:r>
            <a:b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C002D7-C1AE-41C6-B87D-31D5D4766651}"/>
              </a:ext>
            </a:extLst>
          </p:cNvPr>
          <p:cNvSpPr txBox="1"/>
          <p:nvPr/>
        </p:nvSpPr>
        <p:spPr>
          <a:xfrm>
            <a:off x="6154803" y="3274451"/>
            <a:ext cx="6158522" cy="2865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400" b="1" i="0" u="none" strike="noStrike" dirty="0">
                <a:solidFill>
                  <a:srgbClr val="3155A6"/>
                </a:solidFill>
                <a:effectLst/>
                <a:latin typeface="Arial" panose="020B0604020202020204" pitchFamily="34" charset="0"/>
              </a:rPr>
              <a:t>02</a:t>
            </a:r>
            <a:endParaRPr lang="en-US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2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Xây dựng t</a:t>
            </a:r>
            <a:r>
              <a:rPr lang="vi-VN" sz="2000" b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  <a:r>
              <a:rPr lang="vi-VN" sz="20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stcase 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Quá trình đọc và quá trình ghi 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 cơ chế burst: FIXED, INCR, WRAP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Độ dài truyền và kích thước dữ liệu.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2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3</a:t>
            </a:r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. Thiết kế hệ thống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5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2F90B4-81E5-46E3-B0D2-38A967AF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792" y="1587492"/>
            <a:ext cx="443041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39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3</a:t>
            </a:r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. Thiết kế hệ thống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6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54A89-C2AD-4D50-AF87-ED19FC0B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82" y="1934487"/>
            <a:ext cx="4098005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DDBC3B-6059-45B3-847D-12665B53A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415" y="2323625"/>
            <a:ext cx="347174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0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4. </a:t>
            </a:r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7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50AA1-63DB-4EAB-873C-9F9D233ED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0" y="1877737"/>
            <a:ext cx="5012109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B66BAA-C308-4B19-B4C6-CFC8BB90B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40" y="4575867"/>
            <a:ext cx="3238952" cy="1657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213F75-AE55-4E15-922C-A3B99AB28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340" y="1832667"/>
            <a:ext cx="4914049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F47010-68C1-4A42-8E55-0F4857D4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340" y="4641726"/>
            <a:ext cx="2693325" cy="1645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8119A5-921C-454E-B7A9-6E02BD4B34B4}"/>
              </a:ext>
            </a:extLst>
          </p:cNvPr>
          <p:cNvSpPr txBox="1"/>
          <p:nvPr/>
        </p:nvSpPr>
        <p:spPr>
          <a:xfrm>
            <a:off x="8692364" y="1354517"/>
            <a:ext cx="331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Quá trình ghi: FIXED</a:t>
            </a:r>
          </a:p>
        </p:txBody>
      </p:sp>
    </p:spTree>
    <p:extLst>
      <p:ext uri="{BB962C8B-B14F-4D97-AF65-F5344CB8AC3E}">
        <p14:creationId xmlns:p14="http://schemas.microsoft.com/office/powerpoint/2010/main" val="1939702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1325" y="-23181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4. </a:t>
            </a:r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8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FD15D-DAA2-463C-B2D1-D13F5033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22" y="2457268"/>
            <a:ext cx="4900036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907DE1-140C-4C23-B5B4-7A49E05F4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242" y="2800025"/>
            <a:ext cx="2991267" cy="20576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C97440-9AE6-4E3D-A983-4EC8CB596106}"/>
              </a:ext>
            </a:extLst>
          </p:cNvPr>
          <p:cNvSpPr txBox="1"/>
          <p:nvPr/>
        </p:nvSpPr>
        <p:spPr>
          <a:xfrm>
            <a:off x="8692364" y="1354517"/>
            <a:ext cx="331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Quá trình ghi: FIXED</a:t>
            </a:r>
          </a:p>
        </p:txBody>
      </p:sp>
    </p:spTree>
    <p:extLst>
      <p:ext uri="{BB962C8B-B14F-4D97-AF65-F5344CB8AC3E}">
        <p14:creationId xmlns:p14="http://schemas.microsoft.com/office/powerpoint/2010/main" val="454057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92;p2">
            <a:extLst>
              <a:ext uri="{FF2B5EF4-FFF2-40B4-BE49-F238E27FC236}">
                <a16:creationId xmlns:a16="http://schemas.microsoft.com/office/drawing/2014/main" id="{0C42DBBE-F132-4D95-9823-F40C37D25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313325" cy="125552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E70D05A-4A90-4360-B78C-593CFA277322}"/>
              </a:ext>
            </a:extLst>
          </p:cNvPr>
          <p:cNvSpPr txBox="1"/>
          <p:nvPr/>
        </p:nvSpPr>
        <p:spPr>
          <a:xfrm>
            <a:off x="462933" y="1325882"/>
            <a:ext cx="65993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4. </a:t>
            </a:r>
            <a:r>
              <a:rPr lang="vi-VN" sz="2800" b="1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Kết quả</a:t>
            </a:r>
            <a:endParaRPr lang="vi-VN" sz="28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34E1DD4-C928-464C-AEC1-1E87048DC705}"/>
              </a:ext>
            </a:extLst>
          </p:cNvPr>
          <p:cNvCxnSpPr/>
          <p:nvPr/>
        </p:nvCxnSpPr>
        <p:spPr>
          <a:xfrm>
            <a:off x="0" y="6308436"/>
            <a:ext cx="12192000" cy="0"/>
          </a:xfrm>
          <a:prstGeom prst="line">
            <a:avLst/>
          </a:prstGeom>
          <a:ln w="28575" cmpd="sng">
            <a:prstDash val="sysDash"/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Slide Number Placeholder 2">
            <a:extLst>
              <a:ext uri="{FF2B5EF4-FFF2-40B4-BE49-F238E27FC236}">
                <a16:creationId xmlns:a16="http://schemas.microsoft.com/office/drawing/2014/main" id="{3C2BA09A-634D-4194-923B-80227AB33A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329329" y="6370811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200" smtClean="0">
                <a:latin typeface="Cambria" panose="02040503050406030204" pitchFamily="18" charset="0"/>
                <a:ea typeface="Cambria" panose="02040503050406030204" pitchFamily="18" charset="0"/>
              </a:rPr>
              <a:t>9</a:t>
            </a:fld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8119A5-921C-454E-B7A9-6E02BD4B34B4}"/>
              </a:ext>
            </a:extLst>
          </p:cNvPr>
          <p:cNvSpPr txBox="1"/>
          <p:nvPr/>
        </p:nvSpPr>
        <p:spPr>
          <a:xfrm>
            <a:off x="8692364" y="1354517"/>
            <a:ext cx="33104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Quá trình ghi: INCR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CC3A13-8B64-4955-BE99-7FC529236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49" y="1770293"/>
            <a:ext cx="5475173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8CA597-AF06-43B4-88F7-7E412D3D9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49" y="4479636"/>
            <a:ext cx="1891146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7DEB61-2DA8-42E7-9D91-4F9A1F8CC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914" y="1809698"/>
            <a:ext cx="5257800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DDED55-7645-4866-9AFF-D209BC423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073" y="4513493"/>
            <a:ext cx="136014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31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410</Words>
  <Application>Microsoft Office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</vt:lpstr>
      <vt:lpstr>Lobster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Vy Nguyễn</dc:creator>
  <cp:lastModifiedBy>Vy Nguyễn</cp:lastModifiedBy>
  <cp:revision>20</cp:revision>
  <dcterms:created xsi:type="dcterms:W3CDTF">2025-05-26T00:39:39Z</dcterms:created>
  <dcterms:modified xsi:type="dcterms:W3CDTF">2025-06-20T09:44:01Z</dcterms:modified>
</cp:coreProperties>
</file>